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EA984-B8FD-4542-84CD-75F423B0DF63}" type="datetimeFigureOut">
              <a:rPr lang="en-SE" smtClean="0"/>
              <a:t>2022-11-15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3D9C7-09C8-4CA9-B54F-49D783D125D3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2336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136C6-159C-65B4-F1CF-21E1B26F3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F424C-1F53-36A9-1F09-BD0061793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0A6BF-D700-509D-FC8E-2DB75D637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7A9B-082D-471F-9A8C-4347D18D3FA2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6E9CD-CD61-8038-1F3D-AA1A7C5EB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AF165-0FD2-1ED1-E206-590F2C48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1608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A0338-4C72-C8D2-B46C-AB8D1473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CCE7B7-5202-F10D-4612-3A122ACA4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9398F-4547-5426-44D9-F630336D2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8F67C-FE5B-4948-84DE-BB2977EF9467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207EC-5271-EFC2-1742-8409EABE6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EE18C-FB2C-F08A-620A-2A4F3689A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2204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7F786F-758B-C191-07AB-D2D4E67AEF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06F5A-01F3-2BB5-04AA-A0C82BF54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5A71B-2B05-43A8-ABFC-885F4C3FA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AAAF-F822-4B42-9378-505C1DFA6D7C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0B339-414D-3EE5-7270-A215E895C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1651-BE85-053A-7D7E-23318FE7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5502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D346-661A-AB3A-65B0-3435E7A53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FFDA5-AF9A-4FFD-2083-4778749D7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B0795-C53B-8F84-5AB1-58F95C10D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F6ADC-4F84-491D-B049-E81D74C10B2A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3226A-98A2-9C7E-C3A4-4A9F21AD6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35FBF-FCC0-F6C8-23FF-A6276D6B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6607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9FE9-386B-1E5B-5E7D-277C30FE1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D162B-2EFA-574C-B86E-76BEFE9A8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FAF73-E9DD-25C2-53A4-22CBE714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7BE85-700A-4341-B0EB-4F1F0D0CC5C0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D3A27-89A3-51FF-B6FE-72289E87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F6197-81A3-BDDF-ECF5-FF0BA09B0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33378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DDAB8-AD28-1BD5-088C-AAB72514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B9B7A-0C38-0FBF-1FB8-F4070F389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90D5B-14AB-53FA-6BBB-AE1EADB03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9302C-4A84-7187-84D0-9FFA16F66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0276-B2ED-4B56-B052-48DE1DC3F903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F5845-22B5-F7D0-9A67-2F5D0999C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72C0B-BC57-DBA6-B82C-E3916ADCD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6956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37478-B517-F12E-4D62-C909EDFD1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8C66C-C5CB-107E-4BEC-76F94023D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33987D-EED8-438B-B4A1-B3A204498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01FD11-A71F-8722-C989-867002E376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FB00E-170F-B646-A12B-EDDB47E61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6AAB1C-2126-FB9B-D803-407F722E4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A7A8-A1DF-401A-9FBB-4FA0D1E53661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FDA77-386C-605F-32CD-9483B705D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98AF70-4D7A-7A4F-1B44-6F7E5A67E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9936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46E28-9935-DE2A-7AC9-653C2531B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3CABFF-154F-126D-87C5-F327E4BD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87C6-EC4F-43CE-B8CC-8053F60E3A0D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5CF3BF-28DA-BDA5-7B08-922EFAEE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38805F-20EA-2A53-645E-ACC47EDC3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9468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D9062B-B12B-C16C-57FB-16C493853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6F55-13E6-4BEE-A040-575F47C306C5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59D4B9-5A92-6D4B-BB3C-93C1BF1D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DEA38-CAEA-C4A1-423F-CB3F5CD18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89330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7B07C-EFD4-F7C0-64C0-50681735B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C12CD-02B7-DE20-5FBA-4AFB01966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425A1-F8E4-530B-752B-8D68653CA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AF9F0-ED02-C34F-454A-EAB3394C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171A-533F-4EC4-8A1D-CEB3D96C05DE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E996D-C23A-741A-38EF-F8D681383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39242-323E-061B-3519-C943662B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5644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AA5D-C91B-2E65-121A-8061C6C32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B1459D-8943-88F3-9436-795C0D3DC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2E7E3-3669-A9C0-F807-32D00D658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9DD51-BAAB-6FF8-8FC7-C580A47C5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4F66-2C2B-4C88-AE6A-92FB9DCBAF9A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B5D85-E238-7ABB-6333-4561699A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14 nov 2022</a:t>
            </a:r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9ED9F-CC2A-171B-2A35-0AD60CDB4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3202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EDD6A-BC63-AB09-F9E4-66A73469D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9299E-878B-2ED5-5F5C-CB2F16667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E45D8-58FA-BEF1-C6C4-33646979FC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CE5EB-DC39-40B6-BE03-B19EDEF235BC}" type="datetime8">
              <a:rPr lang="en-SE" smtClean="0"/>
              <a:t>2022-11-15 20:08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8B913-86A4-A471-8E78-4270E89A6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14 nov 2022</a:t>
            </a:r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6947E-520C-FF66-9658-51C2D2559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BE68-178D-4736-A78E-2A29253D21AE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29685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4FA60-5E83-8E41-8F57-4E3CF536A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48" y="1168078"/>
            <a:ext cx="11722813" cy="4351338"/>
          </a:xfrm>
        </p:spPr>
        <p:txBody>
          <a:bodyPr/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err="1"/>
              <a:t>Laddning</a:t>
            </a:r>
            <a:r>
              <a:rPr lang="en-US" sz="4000" dirty="0"/>
              <a:t> av </a:t>
            </a:r>
            <a:r>
              <a:rPr lang="en-US" sz="4000" dirty="0" err="1"/>
              <a:t>elbil</a:t>
            </a:r>
            <a:r>
              <a:rPr lang="en-US" sz="4000" dirty="0"/>
              <a:t> </a:t>
            </a:r>
            <a:r>
              <a:rPr lang="en-US" sz="4000" dirty="0" err="1"/>
              <a:t>i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 err="1"/>
              <a:t>Ängsklockans</a:t>
            </a:r>
            <a:r>
              <a:rPr lang="en-US" sz="4000" dirty="0"/>
              <a:t> </a:t>
            </a:r>
            <a:r>
              <a:rPr lang="en-US" sz="4000" dirty="0" err="1"/>
              <a:t>samfällighetsförening</a:t>
            </a:r>
            <a:endParaRPr lang="en-US" sz="40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Status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november</a:t>
            </a:r>
            <a:r>
              <a:rPr lang="en-US" sz="3600" dirty="0"/>
              <a:t>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124CF-0293-E6F0-9CCF-97CB87880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64522" y="6294704"/>
            <a:ext cx="4114800" cy="365125"/>
          </a:xfrm>
        </p:spPr>
        <p:txBody>
          <a:bodyPr/>
          <a:lstStyle/>
          <a:p>
            <a:pPr algn="r"/>
            <a:r>
              <a:rPr lang="en-US" dirty="0"/>
              <a:t>16 </a:t>
            </a:r>
            <a:r>
              <a:rPr lang="en-US" dirty="0" err="1"/>
              <a:t>nov</a:t>
            </a:r>
            <a:r>
              <a:rPr lang="en-US" dirty="0"/>
              <a:t> 2022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75525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7CBC1-BDA5-109B-20C4-60D0C6424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9061"/>
            <a:ext cx="10515600" cy="5087902"/>
          </a:xfrm>
        </p:spPr>
        <p:txBody>
          <a:bodyPr/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 err="1"/>
              <a:t>Nytt</a:t>
            </a:r>
            <a:r>
              <a:rPr lang="en-US" sz="3200" dirty="0"/>
              <a:t> </a:t>
            </a:r>
            <a:r>
              <a:rPr lang="en-US" sz="3200" dirty="0" err="1"/>
              <a:t>anläggningsbeslut</a:t>
            </a:r>
            <a:r>
              <a:rPr lang="en-US" sz="3200" dirty="0"/>
              <a:t> </a:t>
            </a:r>
            <a:r>
              <a:rPr lang="en-US" sz="3200" dirty="0" err="1"/>
              <a:t>klart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november</a:t>
            </a:r>
            <a:r>
              <a:rPr lang="en-US" sz="3200" dirty="0"/>
              <a:t> 2022.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Det </a:t>
            </a:r>
            <a:r>
              <a:rPr lang="en-US" sz="3200" dirty="0" err="1"/>
              <a:t>innebär</a:t>
            </a:r>
            <a:r>
              <a:rPr lang="en-US" sz="3200" dirty="0"/>
              <a:t> </a:t>
            </a:r>
            <a:r>
              <a:rPr lang="en-US" sz="3200" dirty="0" err="1"/>
              <a:t>att</a:t>
            </a:r>
            <a:r>
              <a:rPr lang="en-US" sz="3200" dirty="0"/>
              <a:t> </a:t>
            </a:r>
            <a:r>
              <a:rPr lang="en-US" sz="3200" dirty="0" err="1"/>
              <a:t>Lantmäteriet</a:t>
            </a:r>
            <a:r>
              <a:rPr lang="en-US" sz="3200" dirty="0"/>
              <a:t> nu </a:t>
            </a:r>
            <a:r>
              <a:rPr lang="en-US" sz="3200" dirty="0" err="1"/>
              <a:t>har</a:t>
            </a:r>
            <a:r>
              <a:rPr lang="en-US" sz="3200" dirty="0"/>
              <a:t> </a:t>
            </a:r>
            <a:r>
              <a:rPr lang="en-US" sz="3200" dirty="0" err="1"/>
              <a:t>givit</a:t>
            </a:r>
            <a:r>
              <a:rPr lang="en-US" sz="3200" dirty="0"/>
              <a:t> </a:t>
            </a:r>
            <a:r>
              <a:rPr lang="en-US" sz="3200" dirty="0" err="1"/>
              <a:t>sitt</a:t>
            </a:r>
            <a:r>
              <a:rPr lang="en-US" sz="3200" dirty="0"/>
              <a:t> </a:t>
            </a:r>
            <a:r>
              <a:rPr lang="en-US" sz="3200" dirty="0" err="1"/>
              <a:t>godkännande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till installation av </a:t>
            </a:r>
            <a:r>
              <a:rPr lang="en-US" sz="3200" dirty="0" err="1"/>
              <a:t>laddpunkter</a:t>
            </a:r>
            <a:r>
              <a:rPr lang="en-US" sz="3200" dirty="0"/>
              <a:t> för </a:t>
            </a:r>
            <a:r>
              <a:rPr lang="en-US" sz="3200" dirty="0" err="1"/>
              <a:t>elfordon</a:t>
            </a:r>
            <a:r>
              <a:rPr lang="en-US" sz="3200" dirty="0"/>
              <a:t> </a:t>
            </a:r>
            <a:r>
              <a:rPr lang="en-US" sz="3200" dirty="0" err="1"/>
              <a:t>inom</a:t>
            </a:r>
            <a:r>
              <a:rPr lang="en-US" sz="3200" dirty="0"/>
              <a:t> </a:t>
            </a:r>
            <a:r>
              <a:rPr lang="en-US" sz="3200" dirty="0" err="1"/>
              <a:t>samfälligheten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S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1A3B57-8221-6445-3255-26B2C9AC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490" y="6304979"/>
            <a:ext cx="4114800" cy="365125"/>
          </a:xfrm>
        </p:spPr>
        <p:txBody>
          <a:bodyPr/>
          <a:lstStyle/>
          <a:p>
            <a:pPr algn="r"/>
            <a:r>
              <a:rPr lang="en-US" dirty="0"/>
              <a:t>16 </a:t>
            </a:r>
            <a:r>
              <a:rPr lang="en-US" dirty="0" err="1"/>
              <a:t>nov</a:t>
            </a:r>
            <a:r>
              <a:rPr lang="en-US" dirty="0"/>
              <a:t> 2022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02662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4B2F4-121E-5D3A-6704-BAA8BCF71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62" y="300124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/>
              <a:t>Process för </a:t>
            </a:r>
            <a:r>
              <a:rPr lang="en-US" sz="2800" dirty="0" err="1"/>
              <a:t>att</a:t>
            </a:r>
            <a:r>
              <a:rPr lang="en-US" sz="2800" dirty="0"/>
              <a:t> </a:t>
            </a:r>
            <a:r>
              <a:rPr lang="en-US" sz="2800" dirty="0" err="1"/>
              <a:t>möjliggöra</a:t>
            </a:r>
            <a:r>
              <a:rPr lang="en-US" sz="2800" dirty="0"/>
              <a:t> </a:t>
            </a:r>
            <a:r>
              <a:rPr lang="en-US" sz="2800" dirty="0" err="1"/>
              <a:t>laddning</a:t>
            </a:r>
            <a:r>
              <a:rPr lang="en-US" sz="2800" dirty="0"/>
              <a:t> av </a:t>
            </a:r>
            <a:r>
              <a:rPr lang="en-US" sz="2800" dirty="0" err="1"/>
              <a:t>elfordon</a:t>
            </a:r>
            <a:endParaRPr lang="en-SE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FC8D19-1350-F0E1-93C1-35929B0C8E8C}"/>
              </a:ext>
            </a:extLst>
          </p:cNvPr>
          <p:cNvSpPr txBox="1"/>
          <p:nvPr/>
        </p:nvSpPr>
        <p:spPr>
          <a:xfrm>
            <a:off x="211478" y="2434286"/>
            <a:ext cx="212997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B050"/>
                </a:solidFill>
              </a:rPr>
              <a:t>Anläggningsbeslut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från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Lantmäteriet</a:t>
            </a:r>
            <a:endParaRPr lang="en-SE" sz="2000" dirty="0">
              <a:solidFill>
                <a:srgbClr val="00B050"/>
              </a:solidFill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02D86358-B4AB-420B-5016-E8743CE02284}"/>
              </a:ext>
            </a:extLst>
          </p:cNvPr>
          <p:cNvSpPr/>
          <p:nvPr/>
        </p:nvSpPr>
        <p:spPr>
          <a:xfrm>
            <a:off x="2412174" y="2706278"/>
            <a:ext cx="333635" cy="2241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DE2CAD-31B9-DA9D-5E36-F8F011B07F60}"/>
              </a:ext>
            </a:extLst>
          </p:cNvPr>
          <p:cNvSpPr txBox="1"/>
          <p:nvPr/>
        </p:nvSpPr>
        <p:spPr>
          <a:xfrm>
            <a:off x="2791680" y="2318589"/>
            <a:ext cx="200951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Ansökan</a:t>
            </a:r>
            <a:r>
              <a:rPr lang="en-US" sz="2000" dirty="0"/>
              <a:t> om </a:t>
            </a:r>
            <a:r>
              <a:rPr lang="en-US" sz="2000" dirty="0" err="1"/>
              <a:t>bidrag</a:t>
            </a:r>
            <a:r>
              <a:rPr lang="en-US" sz="2000" dirty="0"/>
              <a:t> till </a:t>
            </a:r>
            <a:r>
              <a:rPr lang="en-US" sz="2000" dirty="0" err="1"/>
              <a:t>Naturvårdsverket</a:t>
            </a:r>
            <a:endParaRPr lang="en-SE" sz="20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2552AC3D-ED32-37D1-010C-13FD3740F73F}"/>
              </a:ext>
            </a:extLst>
          </p:cNvPr>
          <p:cNvSpPr/>
          <p:nvPr/>
        </p:nvSpPr>
        <p:spPr>
          <a:xfrm>
            <a:off x="325643" y="5141367"/>
            <a:ext cx="11654879" cy="15448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C30D13-6803-AB0A-4D9C-6776A984811A}"/>
              </a:ext>
            </a:extLst>
          </p:cNvPr>
          <p:cNvSpPr txBox="1"/>
          <p:nvPr/>
        </p:nvSpPr>
        <p:spPr>
          <a:xfrm>
            <a:off x="4319407" y="3674109"/>
            <a:ext cx="162188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i="1" dirty="0"/>
              <a:t>3-4 </a:t>
            </a:r>
            <a:r>
              <a:rPr lang="en-US" sz="1600" i="1" dirty="0" err="1"/>
              <a:t>månaders</a:t>
            </a:r>
            <a:br>
              <a:rPr lang="en-US" sz="1600" i="1" dirty="0"/>
            </a:br>
            <a:r>
              <a:rPr lang="en-US" sz="1600" i="1" dirty="0" err="1"/>
              <a:t>handläggningstid</a:t>
            </a:r>
            <a:endParaRPr lang="en-SE" sz="16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998E5E-B722-6245-309A-5BEAEE77B86F}"/>
              </a:ext>
            </a:extLst>
          </p:cNvPr>
          <p:cNvSpPr txBox="1"/>
          <p:nvPr/>
        </p:nvSpPr>
        <p:spPr>
          <a:xfrm>
            <a:off x="5209709" y="2287767"/>
            <a:ext cx="144381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Besked</a:t>
            </a:r>
            <a:r>
              <a:rPr lang="en-US" sz="2000" dirty="0"/>
              <a:t> om </a:t>
            </a:r>
            <a:r>
              <a:rPr lang="en-US" sz="2000" dirty="0" err="1"/>
              <a:t>reserverat</a:t>
            </a:r>
            <a:r>
              <a:rPr lang="en-US" sz="2000" dirty="0"/>
              <a:t> </a:t>
            </a:r>
            <a:r>
              <a:rPr lang="en-US" sz="2000" dirty="0" err="1"/>
              <a:t>bidrag</a:t>
            </a:r>
            <a:endParaRPr lang="en-SE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657CC3-8955-CF18-646D-51A5AEC980BA}"/>
              </a:ext>
            </a:extLst>
          </p:cNvPr>
          <p:cNvSpPr txBox="1"/>
          <p:nvPr/>
        </p:nvSpPr>
        <p:spPr>
          <a:xfrm>
            <a:off x="9435901" y="3686164"/>
            <a:ext cx="201592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i="1" dirty="0" err="1"/>
              <a:t>Senast</a:t>
            </a:r>
            <a:r>
              <a:rPr lang="en-US" sz="1600" i="1" dirty="0"/>
              <a:t> 3 </a:t>
            </a:r>
            <a:r>
              <a:rPr lang="en-US" sz="1600" i="1" dirty="0" err="1"/>
              <a:t>månader</a:t>
            </a:r>
            <a:r>
              <a:rPr lang="en-US" sz="1600" i="1" dirty="0"/>
              <a:t> </a:t>
            </a:r>
            <a:r>
              <a:rPr lang="en-US" sz="1600" i="1" dirty="0" err="1"/>
              <a:t>efter</a:t>
            </a:r>
            <a:r>
              <a:rPr lang="en-US" sz="1600" i="1" dirty="0"/>
              <a:t> </a:t>
            </a:r>
            <a:r>
              <a:rPr lang="en-US" sz="1600" i="1" dirty="0" err="1"/>
              <a:t>färdigställande</a:t>
            </a:r>
            <a:endParaRPr lang="en-SE" sz="16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4C0117-C645-F365-A042-BAE28530CC8F}"/>
              </a:ext>
            </a:extLst>
          </p:cNvPr>
          <p:cNvSpPr txBox="1"/>
          <p:nvPr/>
        </p:nvSpPr>
        <p:spPr>
          <a:xfrm>
            <a:off x="9392410" y="2109875"/>
            <a:ext cx="201592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Ansökan</a:t>
            </a:r>
            <a:r>
              <a:rPr lang="en-US" sz="2000" dirty="0"/>
              <a:t> om </a:t>
            </a:r>
            <a:r>
              <a:rPr lang="en-US" sz="2000" dirty="0" err="1"/>
              <a:t>utbetalning</a:t>
            </a:r>
            <a:r>
              <a:rPr lang="en-US" sz="2000" dirty="0"/>
              <a:t> av </a:t>
            </a:r>
            <a:r>
              <a:rPr lang="en-US" sz="2000" dirty="0" err="1"/>
              <a:t>bidraget</a:t>
            </a:r>
            <a:r>
              <a:rPr lang="en-US" sz="2000" dirty="0"/>
              <a:t> </a:t>
            </a:r>
            <a:r>
              <a:rPr lang="en-US" sz="2000" dirty="0" err="1"/>
              <a:t>från</a:t>
            </a:r>
            <a:r>
              <a:rPr lang="en-US" sz="2000" dirty="0"/>
              <a:t> </a:t>
            </a:r>
            <a:r>
              <a:rPr lang="en-US" sz="2000" dirty="0" err="1"/>
              <a:t>Naturvårdsverket</a:t>
            </a:r>
            <a:endParaRPr lang="en-SE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C573E1-A45F-A530-A379-28F1F7515ABE}"/>
              </a:ext>
            </a:extLst>
          </p:cNvPr>
          <p:cNvSpPr txBox="1"/>
          <p:nvPr/>
        </p:nvSpPr>
        <p:spPr>
          <a:xfrm>
            <a:off x="7061653" y="2277493"/>
            <a:ext cx="188713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Färdigställa</a:t>
            </a:r>
            <a:r>
              <a:rPr lang="en-US" sz="2000" dirty="0"/>
              <a:t> </a:t>
            </a:r>
            <a:r>
              <a:rPr lang="en-US" sz="2000" dirty="0" err="1"/>
              <a:t>elinfrastruktur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laddpunkter</a:t>
            </a:r>
            <a:endParaRPr lang="en-SE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9BA971-75D0-0EE6-7F32-F12F592F526A}"/>
              </a:ext>
            </a:extLst>
          </p:cNvPr>
          <p:cNvSpPr txBox="1"/>
          <p:nvPr/>
        </p:nvSpPr>
        <p:spPr>
          <a:xfrm>
            <a:off x="7061653" y="3674109"/>
            <a:ext cx="1752147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i="1" dirty="0"/>
              <a:t>Max 9 </a:t>
            </a:r>
            <a:r>
              <a:rPr lang="en-US" sz="1600" i="1" dirty="0" err="1"/>
              <a:t>månader</a:t>
            </a:r>
            <a:r>
              <a:rPr lang="en-US" sz="1600" i="1" dirty="0"/>
              <a:t> </a:t>
            </a:r>
            <a:r>
              <a:rPr lang="en-US" sz="1600" i="1" dirty="0" err="1"/>
              <a:t>från</a:t>
            </a:r>
            <a:r>
              <a:rPr lang="en-US" sz="1600" i="1" dirty="0"/>
              <a:t> </a:t>
            </a:r>
            <a:r>
              <a:rPr lang="en-US" sz="1600" i="1" dirty="0" err="1"/>
              <a:t>beslut</a:t>
            </a:r>
            <a:r>
              <a:rPr lang="en-US" sz="1600" i="1" dirty="0"/>
              <a:t> om </a:t>
            </a:r>
            <a:r>
              <a:rPr lang="en-US" sz="1600" i="1" dirty="0" err="1"/>
              <a:t>reserverat</a:t>
            </a:r>
            <a:r>
              <a:rPr lang="en-US" sz="1600" i="1" dirty="0"/>
              <a:t> </a:t>
            </a:r>
            <a:r>
              <a:rPr lang="en-US" sz="1600" i="1" dirty="0" err="1"/>
              <a:t>bidrag</a:t>
            </a:r>
            <a:r>
              <a:rPr lang="en-US" sz="1600" i="1" dirty="0"/>
              <a:t> till </a:t>
            </a:r>
            <a:r>
              <a:rPr lang="en-US" sz="1600" i="1" dirty="0" err="1"/>
              <a:t>färdigställande</a:t>
            </a:r>
            <a:endParaRPr lang="en-SE" sz="1600" i="1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1C5D7EDD-F844-3567-E840-D04D33FC3A0E}"/>
              </a:ext>
            </a:extLst>
          </p:cNvPr>
          <p:cNvSpPr/>
          <p:nvPr/>
        </p:nvSpPr>
        <p:spPr>
          <a:xfrm>
            <a:off x="4848316" y="2710648"/>
            <a:ext cx="333635" cy="2241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6A2B1E76-370F-60E1-8194-61760F644541}"/>
              </a:ext>
            </a:extLst>
          </p:cNvPr>
          <p:cNvSpPr/>
          <p:nvPr/>
        </p:nvSpPr>
        <p:spPr>
          <a:xfrm>
            <a:off x="6707470" y="2686428"/>
            <a:ext cx="333635" cy="2241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70B98F01-FFB1-F01D-D43B-ABE5DBD8D9B4}"/>
              </a:ext>
            </a:extLst>
          </p:cNvPr>
          <p:cNvSpPr/>
          <p:nvPr/>
        </p:nvSpPr>
        <p:spPr>
          <a:xfrm>
            <a:off x="9001318" y="2710648"/>
            <a:ext cx="333635" cy="2241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A282F6B-D7A7-DAF8-35E1-042AEF47D1F0}"/>
              </a:ext>
            </a:extLst>
          </p:cNvPr>
          <p:cNvSpPr txBox="1"/>
          <p:nvPr/>
        </p:nvSpPr>
        <p:spPr>
          <a:xfrm>
            <a:off x="3041203" y="5410455"/>
            <a:ext cx="12274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Dec 2022</a:t>
            </a:r>
            <a:endParaRPr lang="en-SE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20000FD-49A5-745F-814A-CD9FEF9C2B1F}"/>
              </a:ext>
            </a:extLst>
          </p:cNvPr>
          <p:cNvSpPr txBox="1"/>
          <p:nvPr/>
        </p:nvSpPr>
        <p:spPr>
          <a:xfrm>
            <a:off x="4953912" y="5410455"/>
            <a:ext cx="171330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Mar/Apr 2023</a:t>
            </a:r>
            <a:endParaRPr lang="en-SE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C5DCED-61B9-F46D-132F-A4F30084A693}"/>
              </a:ext>
            </a:extLst>
          </p:cNvPr>
          <p:cNvSpPr txBox="1"/>
          <p:nvPr/>
        </p:nvSpPr>
        <p:spPr>
          <a:xfrm>
            <a:off x="7521901" y="5410455"/>
            <a:ext cx="11289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Jan 2024</a:t>
            </a:r>
            <a:endParaRPr lang="en-SE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99FF1A6-8B3D-67DC-31F5-3C9A6E7A49B7}"/>
              </a:ext>
            </a:extLst>
          </p:cNvPr>
          <p:cNvSpPr txBox="1"/>
          <p:nvPr/>
        </p:nvSpPr>
        <p:spPr>
          <a:xfrm>
            <a:off x="9653371" y="5410455"/>
            <a:ext cx="163793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Apr/Maj 2024</a:t>
            </a:r>
            <a:endParaRPr lang="en-SE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182F103-A211-AA85-F5A9-BCAD41DE221A}"/>
              </a:ext>
            </a:extLst>
          </p:cNvPr>
          <p:cNvSpPr txBox="1"/>
          <p:nvPr/>
        </p:nvSpPr>
        <p:spPr>
          <a:xfrm>
            <a:off x="6874287" y="5896146"/>
            <a:ext cx="279514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i="1" dirty="0" err="1"/>
              <a:t>Upphandling</a:t>
            </a:r>
            <a:r>
              <a:rPr lang="en-US" sz="1600" i="1" dirty="0"/>
              <a:t> </a:t>
            </a:r>
            <a:r>
              <a:rPr lang="en-US" sz="1600" i="1" dirty="0" err="1"/>
              <a:t>och</a:t>
            </a:r>
            <a:r>
              <a:rPr lang="en-US" sz="1600" i="1" dirty="0"/>
              <a:t> installation </a:t>
            </a:r>
            <a:r>
              <a:rPr lang="en-US" sz="1600" i="1" dirty="0" err="1"/>
              <a:t>kan</a:t>
            </a:r>
            <a:r>
              <a:rPr lang="en-US" sz="1600" i="1" dirty="0"/>
              <a:t> </a:t>
            </a:r>
            <a:r>
              <a:rPr lang="en-US" sz="1600" i="1" dirty="0" err="1"/>
              <a:t>förhoppningsvis</a:t>
            </a:r>
            <a:r>
              <a:rPr lang="en-US" sz="1600" i="1" dirty="0"/>
              <a:t> </a:t>
            </a:r>
            <a:r>
              <a:rPr lang="en-US" sz="1600" i="1" dirty="0" err="1"/>
              <a:t>gå</a:t>
            </a:r>
            <a:r>
              <a:rPr lang="en-US" sz="1600" i="1" dirty="0"/>
              <a:t> </a:t>
            </a:r>
            <a:r>
              <a:rPr lang="en-US" sz="1600" i="1" dirty="0" err="1"/>
              <a:t>snabbare</a:t>
            </a:r>
            <a:r>
              <a:rPr lang="en-US" sz="1600" i="1" dirty="0"/>
              <a:t> </a:t>
            </a:r>
            <a:r>
              <a:rPr lang="en-US" sz="1600" i="1" dirty="0" err="1"/>
              <a:t>än</a:t>
            </a:r>
            <a:r>
              <a:rPr lang="en-US" sz="1600" i="1" dirty="0"/>
              <a:t> 9 </a:t>
            </a:r>
            <a:r>
              <a:rPr lang="en-US" sz="1600" i="1" dirty="0" err="1"/>
              <a:t>månader</a:t>
            </a:r>
            <a:r>
              <a:rPr lang="en-US" sz="1600" i="1" dirty="0"/>
              <a:t>.</a:t>
            </a:r>
            <a:endParaRPr lang="en-SE" sz="1600" i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F70508-8346-5348-8759-857287FD3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59471" y="6352144"/>
            <a:ext cx="4114800" cy="365125"/>
          </a:xfrm>
        </p:spPr>
        <p:txBody>
          <a:bodyPr/>
          <a:lstStyle/>
          <a:p>
            <a:pPr algn="r"/>
            <a:r>
              <a:rPr lang="en-US" dirty="0"/>
              <a:t>16 </a:t>
            </a:r>
            <a:r>
              <a:rPr lang="en-US" dirty="0" err="1"/>
              <a:t>nov</a:t>
            </a:r>
            <a:r>
              <a:rPr lang="en-US" dirty="0"/>
              <a:t> 2022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116058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F877570-5336-EB9C-C6E7-E3F08E82C413}"/>
              </a:ext>
            </a:extLst>
          </p:cNvPr>
          <p:cNvSpPr txBox="1">
            <a:spLocks/>
          </p:cNvSpPr>
          <p:nvPr/>
        </p:nvSpPr>
        <p:spPr>
          <a:xfrm>
            <a:off x="694362" y="3001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Process för </a:t>
            </a:r>
            <a:r>
              <a:rPr lang="en-US" sz="2800" dirty="0" err="1"/>
              <a:t>att</a:t>
            </a:r>
            <a:r>
              <a:rPr lang="en-US" sz="2800" dirty="0"/>
              <a:t> </a:t>
            </a:r>
            <a:r>
              <a:rPr lang="en-US" sz="2800" dirty="0" err="1"/>
              <a:t>möjliggöra</a:t>
            </a:r>
            <a:r>
              <a:rPr lang="en-US" sz="2800" dirty="0"/>
              <a:t> </a:t>
            </a:r>
            <a:r>
              <a:rPr lang="en-US" sz="2800" dirty="0" err="1"/>
              <a:t>laddning</a:t>
            </a:r>
            <a:r>
              <a:rPr lang="en-US" sz="2800" dirty="0"/>
              <a:t> av </a:t>
            </a:r>
            <a:r>
              <a:rPr lang="en-US" sz="2800" dirty="0" err="1"/>
              <a:t>elfordon</a:t>
            </a:r>
            <a:endParaRPr lang="en-SE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61F82-CDE5-B149-0982-996577A7322F}"/>
              </a:ext>
            </a:extLst>
          </p:cNvPr>
          <p:cNvSpPr txBox="1"/>
          <p:nvPr/>
        </p:nvSpPr>
        <p:spPr>
          <a:xfrm>
            <a:off x="352775" y="2571885"/>
            <a:ext cx="231244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Upprätta</a:t>
            </a:r>
            <a:r>
              <a:rPr lang="en-US" dirty="0"/>
              <a:t> </a:t>
            </a:r>
            <a:r>
              <a:rPr lang="en-US" dirty="0" err="1"/>
              <a:t>förfrågnings-underlag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ta in </a:t>
            </a:r>
            <a:r>
              <a:rPr lang="en-US" dirty="0" err="1"/>
              <a:t>offerter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totalentreprenad</a:t>
            </a:r>
            <a:r>
              <a:rPr lang="en-US" dirty="0"/>
              <a:t>)</a:t>
            </a:r>
            <a:endParaRPr lang="en-S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A50D03-E174-B944-3EC5-43765896B615}"/>
              </a:ext>
            </a:extLst>
          </p:cNvPr>
          <p:cNvSpPr txBox="1"/>
          <p:nvPr/>
        </p:nvSpPr>
        <p:spPr>
          <a:xfrm>
            <a:off x="3275756" y="2726308"/>
            <a:ext cx="211729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Förslag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entreprenör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finansieringslösning</a:t>
            </a:r>
            <a:endParaRPr lang="en-S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7154C6-11A1-3AB1-E399-3A636526C7D3}"/>
              </a:ext>
            </a:extLst>
          </p:cNvPr>
          <p:cNvSpPr txBox="1"/>
          <p:nvPr/>
        </p:nvSpPr>
        <p:spPr>
          <a:xfrm>
            <a:off x="5952162" y="2726308"/>
            <a:ext cx="144547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Styrelsen</a:t>
            </a:r>
            <a:r>
              <a:rPr lang="en-US" dirty="0"/>
              <a:t> </a:t>
            </a:r>
            <a:r>
              <a:rPr lang="en-US" dirty="0" err="1"/>
              <a:t>kallar</a:t>
            </a:r>
            <a:r>
              <a:rPr lang="en-US" dirty="0"/>
              <a:t> till </a:t>
            </a:r>
            <a:r>
              <a:rPr lang="en-US" dirty="0" err="1"/>
              <a:t>extrastämma</a:t>
            </a:r>
            <a:endParaRPr lang="en-S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FDF6FE-A8E7-3D86-CB70-6BFDFDC62441}"/>
              </a:ext>
            </a:extLst>
          </p:cNvPr>
          <p:cNvSpPr txBox="1"/>
          <p:nvPr/>
        </p:nvSpPr>
        <p:spPr>
          <a:xfrm>
            <a:off x="7976448" y="2573428"/>
            <a:ext cx="192984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Beställning</a:t>
            </a:r>
            <a:r>
              <a:rPr lang="en-US" dirty="0"/>
              <a:t>, installation, </a:t>
            </a:r>
            <a:r>
              <a:rPr lang="en-US" dirty="0" err="1"/>
              <a:t>slutbesiktning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funktionskontroll</a:t>
            </a:r>
            <a:endParaRPr lang="en-SE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CEAFDA-4E9B-29CC-D977-B549B666F52A}"/>
              </a:ext>
            </a:extLst>
          </p:cNvPr>
          <p:cNvSpPr txBox="1"/>
          <p:nvPr/>
        </p:nvSpPr>
        <p:spPr>
          <a:xfrm>
            <a:off x="10419153" y="2799456"/>
            <a:ext cx="12728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Börja</a:t>
            </a:r>
            <a:r>
              <a:rPr lang="en-US" dirty="0"/>
              <a:t> </a:t>
            </a:r>
            <a:r>
              <a:rPr lang="en-US" dirty="0" err="1"/>
              <a:t>ladda</a:t>
            </a:r>
            <a:r>
              <a:rPr lang="en-US" dirty="0"/>
              <a:t> </a:t>
            </a:r>
            <a:r>
              <a:rPr lang="en-US" dirty="0" err="1"/>
              <a:t>elbilen</a:t>
            </a:r>
            <a:endParaRPr lang="en-SE" dirty="0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6FDF8BC-9BF4-EDF8-4D33-4777591971B1}"/>
              </a:ext>
            </a:extLst>
          </p:cNvPr>
          <p:cNvSpPr/>
          <p:nvPr/>
        </p:nvSpPr>
        <p:spPr>
          <a:xfrm>
            <a:off x="2774760" y="3065733"/>
            <a:ext cx="425679" cy="267488"/>
          </a:xfrm>
          <a:prstGeom prst="rightArrow">
            <a:avLst>
              <a:gd name="adj1" fmla="val 50000"/>
              <a:gd name="adj2" fmla="val 850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437C1194-769F-59D2-3DE3-C16994F3698B}"/>
              </a:ext>
            </a:extLst>
          </p:cNvPr>
          <p:cNvSpPr/>
          <p:nvPr/>
        </p:nvSpPr>
        <p:spPr>
          <a:xfrm>
            <a:off x="5480313" y="3065733"/>
            <a:ext cx="425679" cy="267488"/>
          </a:xfrm>
          <a:prstGeom prst="rightArrow">
            <a:avLst>
              <a:gd name="adj1" fmla="val 50000"/>
              <a:gd name="adj2" fmla="val 850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F2A67B6-07E4-312D-FCBC-7C50E0E0713D}"/>
              </a:ext>
            </a:extLst>
          </p:cNvPr>
          <p:cNvSpPr/>
          <p:nvPr/>
        </p:nvSpPr>
        <p:spPr>
          <a:xfrm>
            <a:off x="7507177" y="3038306"/>
            <a:ext cx="425679" cy="267488"/>
          </a:xfrm>
          <a:prstGeom prst="rightArrow">
            <a:avLst>
              <a:gd name="adj1" fmla="val 50000"/>
              <a:gd name="adj2" fmla="val 850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33B86B11-5762-4F5C-EFC2-9D4EC370F284}"/>
              </a:ext>
            </a:extLst>
          </p:cNvPr>
          <p:cNvSpPr/>
          <p:nvPr/>
        </p:nvSpPr>
        <p:spPr>
          <a:xfrm>
            <a:off x="9962653" y="3033681"/>
            <a:ext cx="425679" cy="267488"/>
          </a:xfrm>
          <a:prstGeom prst="rightArrow">
            <a:avLst>
              <a:gd name="adj1" fmla="val 50000"/>
              <a:gd name="adj2" fmla="val 850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0B253C-B18F-9924-AEC5-2305BA35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53581" y="6375314"/>
            <a:ext cx="3210109" cy="343986"/>
          </a:xfrm>
        </p:spPr>
        <p:txBody>
          <a:bodyPr/>
          <a:lstStyle/>
          <a:p>
            <a:pPr algn="r"/>
            <a:r>
              <a:rPr lang="en-US" dirty="0"/>
              <a:t>16 </a:t>
            </a:r>
            <a:r>
              <a:rPr lang="en-US" dirty="0" err="1"/>
              <a:t>nov</a:t>
            </a:r>
            <a:r>
              <a:rPr lang="en-US" dirty="0"/>
              <a:t> 2022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9626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156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Process för att möjliggöra laddning av elfordon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BLOMQVIST Brita</dc:creator>
  <cp:lastModifiedBy>BLOMQVIST Brita</cp:lastModifiedBy>
  <cp:revision>9</cp:revision>
  <dcterms:created xsi:type="dcterms:W3CDTF">2022-10-17T17:35:22Z</dcterms:created>
  <dcterms:modified xsi:type="dcterms:W3CDTF">2022-11-15T19:09:20Z</dcterms:modified>
</cp:coreProperties>
</file>